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Oswald Regular"/>
      <p:regular r:id="rId67"/>
      <p:bold r:id="rId68"/>
    </p:embeddedFont>
    <p:embeddedFont>
      <p:font typeface="Nunito"/>
      <p:regular r:id="rId69"/>
      <p:bold r:id="rId70"/>
      <p:italic r:id="rId71"/>
      <p:boldItalic r:id="rId72"/>
    </p:embeddedFont>
    <p:embeddedFont>
      <p:font typeface="Average"/>
      <p:regular r:id="rId73"/>
    </p:embeddedFont>
    <p:embeddedFont>
      <p:font typeface="Oswald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36A449-D33C-4754-80FB-6AD12B238CE0}">
  <a:tblStyle styleId="{7236A449-D33C-4754-80FB-6AD12B238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verage-regular.fntdata"/><Relationship Id="rId72" Type="http://schemas.openxmlformats.org/officeDocument/2006/relationships/font" Target="fonts/Nunito-boldItalic.fntdata"/><Relationship Id="rId31" Type="http://schemas.openxmlformats.org/officeDocument/2006/relationships/slide" Target="slides/slide25.xml"/><Relationship Id="rId75" Type="http://schemas.openxmlformats.org/officeDocument/2006/relationships/font" Target="fonts/Oswald-bold.fntdata"/><Relationship Id="rId30" Type="http://schemas.openxmlformats.org/officeDocument/2006/relationships/slide" Target="slides/slide24.xml"/><Relationship Id="rId74" Type="http://schemas.openxmlformats.org/officeDocument/2006/relationships/font" Target="fonts/Oswald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OswaldRegular-bold.fntdata"/><Relationship Id="rId23" Type="http://schemas.openxmlformats.org/officeDocument/2006/relationships/slide" Target="slides/slide17.xml"/><Relationship Id="rId67" Type="http://schemas.openxmlformats.org/officeDocument/2006/relationships/font" Target="fonts/OswaldRegular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77ecd9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77ecd9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1b675f2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1b675f2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1b675f2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1b675f2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1b675f2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1b675f2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c1b675f2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c1b675f2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1b675f2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1b675f2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1b675f2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1b675f2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1b675f2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c1b675f2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1b675f2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1b675f2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1b675f2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c1b675f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1b675f2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1b675f2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1b675f2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1b675f2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1b675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1b675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1b675f2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1b675f2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1b675f2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1b675f2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1b675f2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1b675f2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1b675f2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c1b675f2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1b675f2c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c1b675f2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1b675f2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c1b675f2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1b675f2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1b675f2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1b675f2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1b675f2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1b675f2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1b675f2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1b675f2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1b675f2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1b675f2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c1b675f2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c1b675f2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c1b675f2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1b675f2c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1b675f2c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1b675f2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c1b675f2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1b675f2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1b675f2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1b675f2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1b675f2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c1b675f2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c1b675f2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c1b675f2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c1b675f2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b3bc10f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b3bc10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1b675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1b675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ab3bc1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ab3bc1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c1b675f2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c1b675f2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c1b675f2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c1b675f2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c1b675f2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c1b675f2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c1b675f2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c1b675f2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c1b675f2c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c1b675f2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562a85f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562a85f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62a85f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62a85f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62a85f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62a85f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62a85f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562a85f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1b675f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1b675f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ba7eb83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ba7eb8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5ba7eb83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5ba7eb83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562a85f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562a85f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62a85fb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62a85fb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5634259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5634259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634259b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634259b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5634259b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5634259b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634259b8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634259b8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5634259b8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5634259b8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5634259b8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5634259b8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1b675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1b675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5634259b8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5634259b8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1b675f2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1b675f2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1b675f2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1b675f2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1b675f2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1b675f2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029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Lighter &amp; Faster Semantic Segmentation by Post-</a:t>
            </a:r>
            <a:r>
              <a:rPr lang="en" sz="3500"/>
              <a:t>Training</a:t>
            </a:r>
            <a:r>
              <a:rPr lang="en" sz="3500"/>
              <a:t> Quantization &amp; Quantization-Aware </a:t>
            </a:r>
            <a:r>
              <a:rPr lang="en" sz="3500"/>
              <a:t>Training</a:t>
            </a:r>
            <a:endParaRPr sz="3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2575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SJSU CS 256 GroupE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Anand Vishwakarma, Inhee Park, Sagar Shahi, Sherif Elsaid, Sriram Priyatham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85175" y="1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MobileNetV2:  Depthwise-Separable-Conv + Inverted-Residual Layer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50" y="820900"/>
            <a:ext cx="6038340" cy="411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MobileNetV2:  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1) Depthwise-Separable-Conv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DeepLabV3+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2) Inverted-Residual Layer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ResNet but </a:t>
            </a:r>
            <a:r>
              <a:rPr b="1" i="1" lang="en" sz="2000"/>
              <a:t>Expansion</a:t>
            </a:r>
            <a:endParaRPr b="1" i="1" sz="20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0625"/>
            <a:ext cx="8839195" cy="26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75" y="460275"/>
            <a:ext cx="5868423" cy="1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using TensorFlow Lite for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 &amp; IoT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38714" l="0" r="0" t="0"/>
          <a:stretch/>
        </p:blipFill>
        <p:spPr>
          <a:xfrm>
            <a:off x="4775275" y="199350"/>
            <a:ext cx="3486550" cy="4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 rotWithShape="1">
          <a:blip r:embed="rId4">
            <a:alphaModFix/>
          </a:blip>
          <a:srcRect b="0" l="0" r="0" t="79807"/>
          <a:stretch/>
        </p:blipFill>
        <p:spPr>
          <a:xfrm>
            <a:off x="1141975" y="3362775"/>
            <a:ext cx="3633300" cy="16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4.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       =&gt; Quantization makes DeepLabV3+ on MobileNetV2 more lighter and faster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Fake quantization implemented in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311700" y="846450"/>
            <a:ext cx="7662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First find the range of values in our tensor. The range we use is always centered on 0, so we find m such that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m = max(abs(input_min), abs(input_max))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Our input tensor range is then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[-m, m]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Next, we choose our fixed-point quantization buckets,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max_fixed]. 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With input tensor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num_bits = sizeof(T) * 8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is unsigned, the fixed-point range is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 = [0, 2^(num_bits) - 1]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From this we compute our scaling factor, 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s = (max_fixed - min_fixed) / (2 * m)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Now we can quantize the elements of our tensor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result = round(input * s)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Fake quantization implemented in TensorFlow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000"/>
            <a:ext cx="8839202" cy="391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Fake quantization implemented in TensorFlow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150" y="893975"/>
            <a:ext cx="2818560" cy="40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893975"/>
            <a:ext cx="2037050" cy="40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Experiments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75" y="1139500"/>
            <a:ext cx="68431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5. Quantization Approach 1 --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Post-Training-Quantization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&gt; F32 model prep -&gt; Quantize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Post-Training-Quantization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Train from scratch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No Fine-tuning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Fine-tuning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w/ 1, 10, 100, 1K, 10K iterations</a:t>
            </a:r>
            <a:endParaRPr sz="2000"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75" y="93887"/>
            <a:ext cx="4349825" cy="49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90400" y="2141250"/>
            <a:ext cx="7833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25125" y="1017725"/>
            <a:ext cx="85206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from scratch mIOU 3.4% w/ PASCAL dataset; must need extra COCO augmented dataset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225125" y="2715575"/>
            <a:ext cx="8991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Overall mIOU improves as increase of iterations of Fine-Tuning FT)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24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for Full 32-bit Float Models for Post-Quantization 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14219" l="0" r="0" t="-14219"/>
          <a:stretch/>
        </p:blipFill>
        <p:spPr>
          <a:xfrm>
            <a:off x="225125" y="3149475"/>
            <a:ext cx="8839197" cy="178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75" y="2017238"/>
            <a:ext cx="6004450" cy="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Weights Distribution from Fine-Tuning (32-bit model)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164925" y="1245873"/>
            <a:ext cx="4341751" cy="3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4640025" y="1254050"/>
            <a:ext cx="4407075" cy="38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33"/>
          <p:cNvCxnSpPr/>
          <p:nvPr/>
        </p:nvCxnSpPr>
        <p:spPr>
          <a:xfrm flipH="1">
            <a:off x="6147500" y="380872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3"/>
          <p:cNvCxnSpPr/>
          <p:nvPr/>
        </p:nvCxnSpPr>
        <p:spPr>
          <a:xfrm>
            <a:off x="6898150" y="3552525"/>
            <a:ext cx="28800" cy="1306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3"/>
          <p:cNvCxnSpPr/>
          <p:nvPr/>
        </p:nvCxnSpPr>
        <p:spPr>
          <a:xfrm>
            <a:off x="66393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3"/>
          <p:cNvCxnSpPr/>
          <p:nvPr/>
        </p:nvCxnSpPr>
        <p:spPr>
          <a:xfrm flipH="1">
            <a:off x="5966225" y="383827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3"/>
          <p:cNvCxnSpPr/>
          <p:nvPr/>
        </p:nvCxnSpPr>
        <p:spPr>
          <a:xfrm>
            <a:off x="6322900" y="3952600"/>
            <a:ext cx="5700" cy="875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5822400" y="4107900"/>
            <a:ext cx="0" cy="713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3"/>
          <p:cNvCxnSpPr/>
          <p:nvPr/>
        </p:nvCxnSpPr>
        <p:spPr>
          <a:xfrm>
            <a:off x="67917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3"/>
          <p:cNvCxnSpPr/>
          <p:nvPr/>
        </p:nvCxnSpPr>
        <p:spPr>
          <a:xfrm>
            <a:off x="70965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3"/>
          <p:cNvCxnSpPr/>
          <p:nvPr/>
        </p:nvCxnSpPr>
        <p:spPr>
          <a:xfrm flipH="1">
            <a:off x="6466875" y="4007775"/>
            <a:ext cx="20100" cy="859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3"/>
          <p:cNvCxnSpPr/>
          <p:nvPr/>
        </p:nvCxnSpPr>
        <p:spPr>
          <a:xfrm>
            <a:off x="5648775" y="4388775"/>
            <a:ext cx="900" cy="432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3"/>
          <p:cNvCxnSpPr/>
          <p:nvPr/>
        </p:nvCxnSpPr>
        <p:spPr>
          <a:xfrm>
            <a:off x="7268900" y="4276500"/>
            <a:ext cx="15000" cy="56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3"/>
          <p:cNvCxnSpPr/>
          <p:nvPr/>
        </p:nvCxnSpPr>
        <p:spPr>
          <a:xfrm flipH="1">
            <a:off x="5437975" y="4579675"/>
            <a:ext cx="16200" cy="308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3"/>
          <p:cNvSpPr txBox="1"/>
          <p:nvPr/>
        </p:nvSpPr>
        <p:spPr>
          <a:xfrm>
            <a:off x="447475" y="4388775"/>
            <a:ext cx="8520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32-bit Float range --&gt; quantized                                     8-bit integer</a:t>
            </a:r>
            <a:endParaRPr sz="2500">
              <a:solidFill>
                <a:srgbClr val="0000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with TFLite (chehckpoints vs. SavedModel)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75" y="905500"/>
            <a:ext cx="7508936" cy="40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2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Per-Tensor Quantization {‘quantization’: scales, zero_points}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7450"/>
            <a:ext cx="7266023" cy="39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475" y="787575"/>
            <a:ext cx="3570825" cy="24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Post-Quantization</a:t>
            </a:r>
            <a:r>
              <a:rPr lang="en" sz="2500"/>
              <a:t> {‘quantization’: (scales, zero_points)=(0.0, 0)} </a:t>
            </a:r>
            <a:endParaRPr sz="25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25" y="870950"/>
            <a:ext cx="8026703" cy="4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2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Post-Quantization Results</a:t>
            </a:r>
            <a:endParaRPr sz="25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975"/>
            <a:ext cx="8839198" cy="284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225" name="Google Shape;225;p38"/>
          <p:cNvSpPr txBox="1"/>
          <p:nvPr/>
        </p:nvSpPr>
        <p:spPr>
          <a:xfrm>
            <a:off x="0" y="1725100"/>
            <a:ext cx="91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6.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    Quantization-Aware-Training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F32 model prep -&gt; Quantize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34" name="Google Shape;234;p39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39"/>
          <p:cNvCxnSpPr>
            <a:stCxn id="233" idx="2"/>
            <a:endCxn id="234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9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37" name="Google Shape;237;p39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46" name="Google Shape;246;p40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40"/>
          <p:cNvCxnSpPr>
            <a:stCxn id="245" idx="2"/>
            <a:endCxn id="246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40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49" name="Google Shape;249;p40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250" name="Google Shape;250;p40"/>
          <p:cNvSpPr txBox="1"/>
          <p:nvPr/>
        </p:nvSpPr>
        <p:spPr>
          <a:xfrm>
            <a:off x="1255250" y="2770750"/>
            <a:ext cx="68580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python deeplab/train.py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--base_learning_rate=3e-5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--training_number_of_steps=3000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--tf_initial_checkpoint=${PATH_TO_TRAINED_FLOAT_MODEL}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59" name="Google Shape;259;p41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cxnSp>
        <p:nvCxnSpPr>
          <p:cNvPr id="261" name="Google Shape;261;p41"/>
          <p:cNvCxnSpPr>
            <a:stCxn id="258" idx="2"/>
            <a:endCxn id="259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1"/>
          <p:cNvCxnSpPr>
            <a:stCxn id="259" idx="2"/>
            <a:endCxn id="260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41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64" name="Google Shape;264;p41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265" name="Google Shape;265;p41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85750" y="0"/>
            <a:ext cx="90582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Hard problem: object detection + multi-classification at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pixel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level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Segmentation Framework -- DeepLabV3+ 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Atrous convolution (faster), Encoder-Decoder (shaper boundary)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Depthwise-separable-convolution + Inverted-Residual-Layer; </a:t>
            </a:r>
            <a:r>
              <a:rPr b="1" i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TFLite for Mobile &amp; IoT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Quantization makes DeepLabV3+ on MobileNetV2 more lighter and faster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1 -- Post-Training-Quantization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F32 model prep -&gt; Quantize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Quantization-Aware-Training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F32 model prep -&gt; Quantize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AutoNum type="arabicPeriod"/>
            </a:pPr>
            <a:r>
              <a:rPr lang="en"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 Demo (Quantization &amp; Inference Script on Colab) 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Comparison between F32 vs. 8-bit integer inferences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548550" y="845400"/>
            <a:ext cx="8046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# From tensorflow/models/research/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python deeplab/export_model.py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--checkpoint_path=${CHECKPOINT_PATH}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--quantize_delay_step=0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--export_path=${OUTPUT_DIR}/frozen_inference_graph.pb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8" name="Google Shape;278;p43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79" name="Google Shape;279;p43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sp>
        <p:nvSpPr>
          <p:cNvPr id="281" name="Google Shape;281;p43"/>
          <p:cNvSpPr/>
          <p:nvPr/>
        </p:nvSpPr>
        <p:spPr>
          <a:xfrm>
            <a:off x="3371700" y="37994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to TFLite</a:t>
            </a:r>
            <a:endParaRPr sz="1100"/>
          </a:p>
        </p:txBody>
      </p:sp>
      <p:cxnSp>
        <p:nvCxnSpPr>
          <p:cNvPr id="282" name="Google Shape;282;p43"/>
          <p:cNvCxnSpPr>
            <a:stCxn id="278" idx="2"/>
            <a:endCxn id="279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3"/>
          <p:cNvCxnSpPr>
            <a:stCxn id="279" idx="2"/>
            <a:endCxn id="280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3"/>
          <p:cNvCxnSpPr>
            <a:stCxn id="280" idx="2"/>
            <a:endCxn id="281" idx="0"/>
          </p:cNvCxnSpPr>
          <p:nvPr/>
        </p:nvCxnSpPr>
        <p:spPr>
          <a:xfrm>
            <a:off x="3982200" y="3479000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43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86" name="Google Shape;286;p43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287" name="Google Shape;287;p43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  <p:sp>
        <p:nvSpPr>
          <p:cNvPr id="288" name="Google Shape;288;p43"/>
          <p:cNvSpPr/>
          <p:nvPr/>
        </p:nvSpPr>
        <p:spPr>
          <a:xfrm>
            <a:off x="4867125" y="4216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frozen_infernece_graph.tflite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645450" y="551075"/>
            <a:ext cx="7853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tflite_convert </a:t>
            </a:r>
            <a:r>
              <a:rPr lang="en" sz="1800">
                <a:solidFill>
                  <a:srgbClr val="FFFFFF"/>
                </a:solidFill>
              </a:rPr>
              <a:t>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--graph_def_file=${OUTPUT_DIR}/</a:t>
            </a:r>
            <a:r>
              <a:rPr b="1" lang="en" sz="1800">
                <a:solidFill>
                  <a:srgbClr val="FFFFFF"/>
                </a:solidFill>
              </a:rPr>
              <a:t>frozen_inference_graph.pb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--output_file=${OUTPUT_DIR}/</a:t>
            </a:r>
            <a:r>
              <a:rPr b="1" lang="en" sz="1800">
                <a:solidFill>
                  <a:srgbClr val="FFFFFF"/>
                </a:solidFill>
              </a:rPr>
              <a:t>frozen_inference_graph_quant.tflite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--output_format=</a:t>
            </a:r>
            <a:r>
              <a:rPr b="1" lang="en" sz="1800">
                <a:solidFill>
                  <a:srgbClr val="FFFFFF"/>
                </a:solidFill>
              </a:rPr>
              <a:t>TFLITE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--inference_type=</a:t>
            </a:r>
            <a:r>
              <a:rPr b="1" lang="en" sz="1800">
                <a:solidFill>
                  <a:srgbClr val="FFFFFF"/>
                </a:solidFill>
              </a:rPr>
              <a:t>QUANTIZED_UINT8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--inference_input_type=</a:t>
            </a:r>
            <a:r>
              <a:rPr b="1" lang="en" sz="1800">
                <a:solidFill>
                  <a:srgbClr val="FFFFFF"/>
                </a:solidFill>
              </a:rPr>
              <a:t>QUANTIZED_UINT8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302" name="Google Shape;302;p45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sp>
        <p:nvSpPr>
          <p:cNvPr id="304" name="Google Shape;304;p45"/>
          <p:cNvSpPr/>
          <p:nvPr/>
        </p:nvSpPr>
        <p:spPr>
          <a:xfrm>
            <a:off x="3371700" y="37994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to TFLite</a:t>
            </a:r>
            <a:endParaRPr sz="1100"/>
          </a:p>
        </p:txBody>
      </p:sp>
      <p:sp>
        <p:nvSpPr>
          <p:cNvPr id="305" name="Google Shape;305;p45"/>
          <p:cNvSpPr/>
          <p:nvPr/>
        </p:nvSpPr>
        <p:spPr>
          <a:xfrm>
            <a:off x="3371700" y="4529275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Run Inference on TFLite</a:t>
            </a:r>
            <a:endParaRPr sz="1100"/>
          </a:p>
        </p:txBody>
      </p:sp>
      <p:cxnSp>
        <p:nvCxnSpPr>
          <p:cNvPr id="306" name="Google Shape;306;p45"/>
          <p:cNvCxnSpPr>
            <a:stCxn id="301" idx="2"/>
            <a:endCxn id="302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5"/>
          <p:cNvCxnSpPr>
            <a:stCxn id="302" idx="2"/>
            <a:endCxn id="303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5"/>
          <p:cNvCxnSpPr>
            <a:stCxn id="303" idx="2"/>
            <a:endCxn id="304" idx="0"/>
          </p:cNvCxnSpPr>
          <p:nvPr/>
        </p:nvCxnSpPr>
        <p:spPr>
          <a:xfrm>
            <a:off x="3982200" y="3479000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5"/>
          <p:cNvCxnSpPr>
            <a:stCxn id="304" idx="2"/>
            <a:endCxn id="305" idx="0"/>
          </p:cNvCxnSpPr>
          <p:nvPr/>
        </p:nvCxnSpPr>
        <p:spPr>
          <a:xfrm>
            <a:off x="3982200" y="4303100"/>
            <a:ext cx="0" cy="2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45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311" name="Google Shape;311;p45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312" name="Google Shape;312;p45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  <p:sp>
        <p:nvSpPr>
          <p:cNvPr id="313" name="Google Shape;313;p45"/>
          <p:cNvSpPr/>
          <p:nvPr/>
        </p:nvSpPr>
        <p:spPr>
          <a:xfrm>
            <a:off x="4867125" y="4216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frozen_inference_graph.tflite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 Size:</a:t>
            </a:r>
            <a:endParaRPr/>
          </a:p>
        </p:txBody>
      </p:sp>
      <p:sp>
        <p:nvSpPr>
          <p:cNvPr id="320" name="Google Shape;320;p46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21" name="Google Shape;321;p46"/>
          <p:cNvGraphicFramePr/>
          <p:nvPr/>
        </p:nvGraphicFramePr>
        <p:xfrm>
          <a:off x="952500" y="17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{7236A449-D33C-4754-80FB-6AD12B238CE0}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 Quantized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Quantized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8.6 Mb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 Mb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the Quantization Aware Training Performed?	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 to the training script “-</a:t>
            </a:r>
            <a:r>
              <a:rPr b="1" lang="en"/>
              <a:t>-quantize_delay_step”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tf.contrib.create_training_graph()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train models for quantization..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.Next items that we showcased for the final milestone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when training and quantization have to be performed in the same 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 will be delayed until the last few steps.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Controlled by the argument ‘quant_delay’ for the function tf.contrib.create_training_graph()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 DeeplapV3+ model from scratch with the following 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train.py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--training_number_of_steps=36000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--quantize_delay_step=30000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--base_learning_rate=0.0001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345" name="Google Shape;345;p50"/>
          <p:cNvSpPr txBox="1"/>
          <p:nvPr/>
        </p:nvSpPr>
        <p:spPr>
          <a:xfrm>
            <a:off x="0" y="2139125"/>
            <a:ext cx="914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7.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 Demo (Quantization/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)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Comparison between F32 vs. 8-bit integer inferences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emo on the Colab by Searching our GitHub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CS256-GroupE_inference_deeplab.ipynb</a:t>
            </a:r>
            <a:endParaRPr b="1" sz="20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1"/>
          <p:cNvPicPr preferRelativeResize="0"/>
          <p:nvPr/>
        </p:nvPicPr>
        <p:blipFill rotWithShape="1">
          <a:blip r:embed="rId4">
            <a:alphaModFix/>
          </a:blip>
          <a:srcRect b="22263" l="0" r="0" t="0"/>
          <a:stretch/>
        </p:blipFill>
        <p:spPr>
          <a:xfrm>
            <a:off x="905650" y="1322950"/>
            <a:ext cx="6693900" cy="35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0550" y="2141250"/>
            <a:ext cx="906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Regular"/>
              <a:buAutoNum type="arabicPeriod"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Hard problem: object detection + multi-classification at pixel level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Post-Training Quantization Script is available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CS256-GroupE_PostQuantization.ipynb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2"/>
          <p:cNvPicPr preferRelativeResize="0"/>
          <p:nvPr/>
        </p:nvPicPr>
        <p:blipFill rotWithShape="1">
          <a:blip r:embed="rId4">
            <a:alphaModFix/>
          </a:blip>
          <a:srcRect b="13524" l="0" r="0" t="0"/>
          <a:stretch/>
        </p:blipFill>
        <p:spPr>
          <a:xfrm>
            <a:off x="1212400" y="1381250"/>
            <a:ext cx="6208950" cy="3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365" name="Google Shape;365;p5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to produce segmentation mask, and an invalid quantization field</a:t>
            </a:r>
            <a:endParaRPr/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2074"/>
            <a:ext cx="4572000" cy="14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372" name="Google Shape;372;p5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Failed to produce segmentation mask, with a valid quantization field</a:t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3357"/>
            <a:ext cx="4572000" cy="15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379" name="Google Shape;379;p5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inference on quantized model</a:t>
            </a:r>
            <a:endParaRPr/>
          </a:p>
        </p:txBody>
      </p:sp>
      <p:pic>
        <p:nvPicPr>
          <p:cNvPr id="380" name="Google Shape;3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8550"/>
            <a:ext cx="4572000" cy="15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Deeplab authors provided model </a:t>
            </a:r>
            <a:endParaRPr/>
          </a:p>
        </p:txBody>
      </p:sp>
      <p:sp>
        <p:nvSpPr>
          <p:cNvPr id="386" name="Google Shape;386;p5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results both in accuracy and inference time</a:t>
            </a:r>
            <a:endParaRPr/>
          </a:p>
        </p:txBody>
      </p:sp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5150"/>
            <a:ext cx="4572000" cy="15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7375"/>
            <a:ext cx="4572000" cy="154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690400" y="2141250"/>
            <a:ext cx="7833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Milestone 2.5 Slides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at the 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Increasing</a:t>
            </a:r>
            <a:r>
              <a:rPr lang="en"/>
              <a:t> need for running the prediction and ML models at various edge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Nature of the edge devices provides a constraint on both compute and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Models are harder to distribute to edge devices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are getting larger and more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a time and compute intensive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r>
              <a:rPr lang="en"/>
              <a:t> ML models is </a:t>
            </a:r>
            <a:r>
              <a:rPr lang="en"/>
              <a:t>inefficient</a:t>
            </a:r>
            <a:r>
              <a:rPr lang="en"/>
              <a:t> in terms of energy </a:t>
            </a:r>
            <a:r>
              <a:rPr lang="en"/>
              <a:t>consumption</a:t>
            </a:r>
            <a:r>
              <a:rPr lang="en"/>
              <a:t> and overall cost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Improving Efficiency of Deep Learning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Hardware doing the training and running the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CPUs &amp;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specialized hardware for machine learning (Ex: FPGAs)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efficiency of the algorithms responsible for training and predicting the machine learning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Model compression techniques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411" name="Google Shape;41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sharing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Pruning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r>
              <a:rPr lang="en"/>
              <a:t>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Distillation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 (low rank approximation, winograd transformation, ...etc)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various quantization techniques and by adjusting and experimenting with the different hyperparameters, both during and after the training, we aimed to produce a tensorflow quantized model with comparable accuracy, smaller size, and faster inference time, than the models provides as an example by the original deeplab team.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153325"/>
            <a:ext cx="37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 Segmentation Requires</a:t>
            </a:r>
            <a:endParaRPr sz="2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7424" l="0" r="0" t="0"/>
          <a:stretch/>
        </p:blipFill>
        <p:spPr>
          <a:xfrm>
            <a:off x="1102175" y="1330625"/>
            <a:ext cx="7245123" cy="37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367775" y="153325"/>
            <a:ext cx="56577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1) pinpointing the outline of objects; 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2) imposing much stricter localization accuracy than  image-level classification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Choice</a:t>
            </a:r>
            <a:endParaRPr/>
          </a:p>
        </p:txBody>
      </p:sp>
      <p:sp>
        <p:nvSpPr>
          <p:cNvPr id="423" name="Google Shape;42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choose to carry out our research using “MobileNet v2” as the backbone network due to its excellent performance and benchmarks on a variety of tasks and the small size and lower latency of its produced models, For the decoder network, we choose to use DeepLab v3+ that’s being developed and maintained by google, it has a proven track record, and is the technology behind some of the advancement on google’s pixel smartphone photography in recent years.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429" name="Google Shape;42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Pascal VOC dataset -the main dataset for the majority of the research-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 -experimented with it for quantization aware training and inference-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ADE20K dataset -used briefly for running inference-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VOC</a:t>
            </a:r>
            <a:r>
              <a:rPr lang="en"/>
              <a:t> 2012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DeepLab V3+ Decoder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1.14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lite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8-bit Quantization</a:t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8-bit quantization approximates floating point values using the following formula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Real_value = (int8_value−zero_point) × 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Activations are asymmetric: they can have their zero-point anywhere within the signed int8 range [-128, 127]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Weights are symmetric: forced to have zero-point equal to 0.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</a:t>
            </a:r>
            <a:endParaRPr/>
          </a:p>
        </p:txBody>
      </p:sp>
      <p:sp>
        <p:nvSpPr>
          <p:cNvPr id="447" name="Google Shape;44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Quantization aware Training is very powerful method reducing model size and Improving inference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Most Recent techniques are Binarization of the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Some of the examples are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 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 Weight Network</a:t>
            </a: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/>
        </p:nvSpPr>
        <p:spPr>
          <a:xfrm>
            <a:off x="311700" y="51525"/>
            <a:ext cx="8520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Binary-Connect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262600" y="702625"/>
            <a:ext cx="3301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 = weights with full-precision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Wb weight with quantized weight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Only weights are binarized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σ(w) hard sigmoid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Weight Binarized for forward-propagation and backward-propagation but not for parameter update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54" name="Google Shape;4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500" y="687225"/>
            <a:ext cx="4692894" cy="43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>
            <p:ph type="title"/>
          </p:nvPr>
        </p:nvSpPr>
        <p:spPr>
          <a:xfrm>
            <a:off x="311700" y="88625"/>
            <a:ext cx="8520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Connect Algorithm</a:t>
            </a:r>
            <a:endParaRPr/>
          </a:p>
        </p:txBody>
      </p:sp>
      <p:pic>
        <p:nvPicPr>
          <p:cNvPr id="460" name="Google Shape;4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510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311700" y="5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Neural Network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9"/>
          <p:cNvSpPr txBox="1"/>
          <p:nvPr>
            <p:ph idx="1" type="body"/>
          </p:nvPr>
        </p:nvSpPr>
        <p:spPr>
          <a:xfrm>
            <a:off x="311700" y="666475"/>
            <a:ext cx="8520600" cy="4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Connect with activations binarized too.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900" y="1233000"/>
            <a:ext cx="4560499" cy="36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311700" y="12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Weight Network</a:t>
            </a:r>
            <a:endParaRPr/>
          </a:p>
        </p:txBody>
      </p:sp>
      <p:sp>
        <p:nvSpPr>
          <p:cNvPr id="473" name="Google Shape;473;p70"/>
          <p:cNvSpPr txBox="1"/>
          <p:nvPr>
            <p:ph idx="1" type="body"/>
          </p:nvPr>
        </p:nvSpPr>
        <p:spPr>
          <a:xfrm>
            <a:off x="311700" y="835000"/>
            <a:ext cx="8520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network uses same concepts as BinaryConnect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way weights are binarized in different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 - real Valued Weights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- real valued input tensor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 - Convolution operation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* W ~ (I ± B)</a:t>
            </a:r>
            <a:r>
              <a:rPr lang="en"/>
              <a:t>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Binary Weights  (sign of 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± Convolution with only addition/</a:t>
            </a:r>
            <a:r>
              <a:rPr lang="en"/>
              <a:t>Subtraction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𝛂 - </a:t>
            </a:r>
            <a:r>
              <a:rPr lang="en"/>
              <a:t>Real valued scalar factor (Average of W)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56473"/>
            <a:ext cx="6878224" cy="9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/>
        </p:nvSpPr>
        <p:spPr>
          <a:xfrm>
            <a:off x="311700" y="70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Approach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480" name="Google Shape;4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50" y="916275"/>
            <a:ext cx="4906789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1"/>
          <p:cNvSpPr/>
          <p:nvPr/>
        </p:nvSpPr>
        <p:spPr>
          <a:xfrm>
            <a:off x="4675265" y="2788000"/>
            <a:ext cx="447000" cy="19464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71"/>
          <p:cNvCxnSpPr/>
          <p:nvPr/>
        </p:nvCxnSpPr>
        <p:spPr>
          <a:xfrm flipH="1" rot="10800000">
            <a:off x="3418300" y="3148250"/>
            <a:ext cx="1415700" cy="13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71"/>
          <p:cNvCxnSpPr>
            <a:stCxn id="484" idx="2"/>
            <a:endCxn id="485" idx="2"/>
          </p:cNvCxnSpPr>
          <p:nvPr/>
        </p:nvCxnSpPr>
        <p:spPr>
          <a:xfrm>
            <a:off x="3363975" y="4277272"/>
            <a:ext cx="1443300" cy="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71"/>
          <p:cNvSpPr txBox="1"/>
          <p:nvPr/>
        </p:nvSpPr>
        <p:spPr>
          <a:xfrm>
            <a:off x="2745680" y="2882994"/>
            <a:ext cx="80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float</a:t>
            </a:r>
            <a:endParaRPr baseline="-25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4" name="Google Shape;484;p71"/>
          <p:cNvSpPr txBox="1"/>
          <p:nvPr/>
        </p:nvSpPr>
        <p:spPr>
          <a:xfrm>
            <a:off x="2745675" y="3830872"/>
            <a:ext cx="123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quantizedl</a:t>
            </a:r>
            <a:endParaRPr baseline="-25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7" name="Google Shape;487;p71"/>
          <p:cNvSpPr/>
          <p:nvPr/>
        </p:nvSpPr>
        <p:spPr>
          <a:xfrm>
            <a:off x="4807125" y="3019950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1"/>
          <p:cNvSpPr/>
          <p:nvPr/>
        </p:nvSpPr>
        <p:spPr>
          <a:xfrm>
            <a:off x="4807125" y="3412738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1"/>
          <p:cNvSpPr/>
          <p:nvPr/>
        </p:nvSpPr>
        <p:spPr>
          <a:xfrm>
            <a:off x="4807125" y="3805525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1"/>
          <p:cNvSpPr/>
          <p:nvPr/>
        </p:nvSpPr>
        <p:spPr>
          <a:xfrm>
            <a:off x="4807125" y="4277275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1"/>
          <p:cNvSpPr/>
          <p:nvPr/>
        </p:nvSpPr>
        <p:spPr>
          <a:xfrm>
            <a:off x="3008550" y="3332650"/>
            <a:ext cx="1833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1"/>
          <p:cNvSpPr txBox="1"/>
          <p:nvPr/>
        </p:nvSpPr>
        <p:spPr>
          <a:xfrm>
            <a:off x="3278125" y="3429700"/>
            <a:ext cx="959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Quantize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2. Segmentation Framework -- DeepLabV3+ 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Atrous convolution (faster), Encoder-Decoder (shaper feature extraction)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other </a:t>
            </a:r>
            <a:r>
              <a:rPr lang="en"/>
              <a:t>Architecture</a:t>
            </a:r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5" y="1504400"/>
            <a:ext cx="8839200" cy="259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77000" y="153325"/>
            <a:ext cx="88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DeepLabV3+: </a:t>
            </a:r>
            <a:r>
              <a:rPr i="1" lang="en" sz="2500"/>
              <a:t>Faster</a:t>
            </a:r>
            <a:r>
              <a:rPr lang="en" sz="2500"/>
              <a:t> “Atrous Depthwise Separable” Conv. on MobileNetV2</a:t>
            </a:r>
            <a:endParaRPr sz="25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00" y="902900"/>
            <a:ext cx="7387097" cy="4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0" y="858025"/>
            <a:ext cx="7531575" cy="42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385175" y="1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DeepLabV3+:</a:t>
            </a:r>
            <a:r>
              <a:rPr lang="en" sz="2500"/>
              <a:t> </a:t>
            </a:r>
            <a:r>
              <a:rPr i="1" lang="en" sz="2500"/>
              <a:t>Sharper</a:t>
            </a:r>
            <a:r>
              <a:rPr lang="en" sz="2500"/>
              <a:t> Boundary Segmentation by Encoder-Decoder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3.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=&gt; Depthwise-separable-convolution + Inverted-Residual-Layer; TFLite for Mobile &amp; IoT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